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94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E2A1A1D-C7D1-4706-8E8F-777C26D9E186}" type="datetimeFigureOut">
              <a:rPr lang="ru-RU" smtClean="0"/>
              <a:t>14.03.2017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CF6DDC2-B26E-4974-A0E8-EEC80C38067C}"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E2A1A1D-C7D1-4706-8E8F-777C26D9E186}" type="datetimeFigureOut">
              <a:rPr lang="ru-RU" smtClean="0"/>
              <a:t>14.03.2017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CF6DDC2-B26E-4974-A0E8-EEC80C38067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E2A1A1D-C7D1-4706-8E8F-777C26D9E186}" type="datetimeFigureOut">
              <a:rPr lang="ru-RU" smtClean="0"/>
              <a:t>14.03.2017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CF6DDC2-B26E-4974-A0E8-EEC80C38067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2A1A1D-C7D1-4706-8E8F-777C26D9E186}" type="datetimeFigureOut">
              <a:rPr lang="ru-RU" smtClean="0"/>
              <a:t>14.03.2017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CF6DDC2-B26E-4974-A0E8-EEC80C38067C}"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E2A1A1D-C7D1-4706-8E8F-777C26D9E186}" type="datetimeFigureOut">
              <a:rPr lang="ru-RU" smtClean="0"/>
              <a:t>14.03.2017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CF6DDC2-B26E-4974-A0E8-EEC80C38067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E2A1A1D-C7D1-4706-8E8F-777C26D9E186}" type="datetimeFigureOut">
              <a:rPr lang="ru-RU" smtClean="0"/>
              <a:t>14.03.2017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CF6DDC2-B26E-4974-A0E8-EEC80C38067C}"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E2A1A1D-C7D1-4706-8E8F-777C26D9E186}" type="datetimeFigureOut">
              <a:rPr lang="ru-RU" smtClean="0"/>
              <a:t>14.03.2017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CF6DDC2-B26E-4974-A0E8-EEC80C38067C}"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E2A1A1D-C7D1-4706-8E8F-777C26D9E186}" type="datetimeFigureOut">
              <a:rPr lang="ru-RU" smtClean="0"/>
              <a:t>14.03.2017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CF6DDC2-B26E-4974-A0E8-EEC80C38067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2A1A1D-C7D1-4706-8E8F-777C26D9E186}" type="datetimeFigureOut">
              <a:rPr lang="ru-RU" smtClean="0"/>
              <a:t>14.03.2017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CF6DDC2-B26E-4974-A0E8-EEC80C38067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E2A1A1D-C7D1-4706-8E8F-777C26D9E186}" type="datetimeFigureOut">
              <a:rPr lang="ru-RU" smtClean="0"/>
              <a:t>14.03.2017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CF6DDC2-B26E-4974-A0E8-EEC80C38067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E2A1A1D-C7D1-4706-8E8F-777C26D9E186}" type="datetimeFigureOut">
              <a:rPr lang="ru-RU" smtClean="0"/>
              <a:t>14.03.2017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CF6DDC2-B26E-4974-A0E8-EEC80C38067C}"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E2A1A1D-C7D1-4706-8E8F-777C26D9E186}" type="datetimeFigureOut">
              <a:rPr lang="ru-RU" smtClean="0"/>
              <a:t>14.03.2017</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CF6DDC2-B26E-4974-A0E8-EEC80C38067C}"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71600" y="4653136"/>
            <a:ext cx="7520880" cy="1584176"/>
          </a:xfrm>
        </p:spPr>
        <p:txBody>
          <a:bodyPr>
            <a:normAutofit/>
          </a:bodyPr>
          <a:lstStyle/>
          <a:p>
            <a:pPr algn="r"/>
            <a:r>
              <a:rPr lang="ru-RU" sz="1400" dirty="0" smtClean="0">
                <a:latin typeface="Times New Roman" pitchFamily="18" charset="0"/>
                <a:cs typeface="Times New Roman" pitchFamily="18" charset="0"/>
              </a:rPr>
              <a:t>Выполнила: Завалишина Дарья, старшая группа</a:t>
            </a:r>
          </a:p>
          <a:p>
            <a:pPr algn="r"/>
            <a:r>
              <a:rPr lang="ru-RU" sz="1400" dirty="0" smtClean="0">
                <a:latin typeface="Times New Roman" pitchFamily="18" charset="0"/>
                <a:cs typeface="Times New Roman" pitchFamily="18" charset="0"/>
              </a:rPr>
              <a:t>Куратор: </a:t>
            </a:r>
            <a:r>
              <a:rPr lang="ru-RU" sz="1400" dirty="0" err="1" smtClean="0">
                <a:latin typeface="Times New Roman" pitchFamily="18" charset="0"/>
                <a:cs typeface="Times New Roman" pitchFamily="18" charset="0"/>
              </a:rPr>
              <a:t>Токман</a:t>
            </a:r>
            <a:r>
              <a:rPr lang="ru-RU" sz="1400" dirty="0" smtClean="0">
                <a:latin typeface="Times New Roman" pitchFamily="18" charset="0"/>
                <a:cs typeface="Times New Roman" pitchFamily="18" charset="0"/>
              </a:rPr>
              <a:t> Елена Алексеевна,</a:t>
            </a:r>
          </a:p>
          <a:p>
            <a:pPr algn="r"/>
            <a:r>
              <a:rPr lang="ru-RU" sz="1400" dirty="0" smtClean="0">
                <a:latin typeface="Times New Roman" pitchFamily="18" charset="0"/>
                <a:cs typeface="Times New Roman" pitchFamily="18" charset="0"/>
              </a:rPr>
              <a:t> воспитатель МБОУ Жуковская НОШ</a:t>
            </a:r>
          </a:p>
          <a:p>
            <a:pPr algn="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2017 год</a:t>
            </a:r>
          </a:p>
          <a:p>
            <a:pPr algn="r"/>
            <a:endParaRPr lang="ru-RU" sz="1400" dirty="0">
              <a:latin typeface="Times New Roman" pitchFamily="18" charset="0"/>
              <a:cs typeface="Times New Roman" pitchFamily="18" charset="0"/>
            </a:endParaRPr>
          </a:p>
        </p:txBody>
      </p:sp>
      <p:sp>
        <p:nvSpPr>
          <p:cNvPr id="2" name="Заголовок 1"/>
          <p:cNvSpPr>
            <a:spLocks noGrp="1"/>
          </p:cNvSpPr>
          <p:nvPr>
            <p:ph type="ctrTitle"/>
          </p:nvPr>
        </p:nvSpPr>
        <p:spPr>
          <a:xfrm>
            <a:off x="685800" y="188641"/>
            <a:ext cx="7772400" cy="3411810"/>
          </a:xfrm>
        </p:spPr>
        <p:txBody>
          <a:bodyPr>
            <a:normAutofit fontScale="90000"/>
          </a:bodyPr>
          <a:lstStyle/>
          <a:p>
            <a:pPr marL="182880" indent="0" algn="ctr">
              <a:buNone/>
            </a:pPr>
            <a:r>
              <a:rPr lang="ru-RU" sz="1600" dirty="0">
                <a:solidFill>
                  <a:prstClr val="black"/>
                </a:solidFill>
                <a:latin typeface="Times New Roman"/>
                <a:ea typeface="Calibri"/>
                <a:cs typeface="Times New Roman"/>
              </a:rPr>
              <a:t>Муниципальное бюджетное общеобразовательное учреждение </a:t>
            </a:r>
            <a:r>
              <a:rPr lang="ru-RU" sz="1600" dirty="0">
                <a:solidFill>
                  <a:prstClr val="black"/>
                </a:solidFill>
                <a:ea typeface="Calibri"/>
                <a:cs typeface="Times New Roman"/>
              </a:rPr>
              <a:t/>
            </a:r>
            <a:br>
              <a:rPr lang="ru-RU" sz="1600" dirty="0">
                <a:solidFill>
                  <a:prstClr val="black"/>
                </a:solidFill>
                <a:ea typeface="Calibri"/>
                <a:cs typeface="Times New Roman"/>
              </a:rPr>
            </a:br>
            <a:r>
              <a:rPr lang="ru-RU" sz="1600" dirty="0">
                <a:solidFill>
                  <a:prstClr val="black"/>
                </a:solidFill>
                <a:latin typeface="Times New Roman"/>
                <a:ea typeface="Calibri"/>
                <a:cs typeface="Times New Roman"/>
              </a:rPr>
              <a:t> Жуковская начальная общеобразовательная школа</a:t>
            </a:r>
            <a:r>
              <a:rPr lang="ru-RU" sz="1600" dirty="0">
                <a:solidFill>
                  <a:prstClr val="black"/>
                </a:solidFill>
                <a:ea typeface="Calibri"/>
                <a:cs typeface="Times New Roman"/>
              </a:rPr>
              <a:t/>
            </a:r>
            <a:br>
              <a:rPr lang="ru-RU" sz="1600" dirty="0">
                <a:solidFill>
                  <a:prstClr val="black"/>
                </a:solidFill>
                <a:ea typeface="Calibri"/>
                <a:cs typeface="Times New Roman"/>
              </a:rPr>
            </a:br>
            <a:r>
              <a:rPr lang="ru-RU" sz="1600" dirty="0">
                <a:solidFill>
                  <a:prstClr val="black"/>
                </a:solidFill>
                <a:latin typeface="Times New Roman"/>
                <a:ea typeface="Calibri"/>
                <a:cs typeface="Times New Roman"/>
              </a:rPr>
              <a:t>Муниципальный фестиваль исследовательских, творческих и проектных работ среди воспитанников дошкольных образовательных учреждений </a:t>
            </a:r>
            <a:r>
              <a:rPr lang="ru-RU" sz="1600" dirty="0" err="1">
                <a:solidFill>
                  <a:prstClr val="black"/>
                </a:solidFill>
                <a:latin typeface="Times New Roman"/>
                <a:ea typeface="Calibri"/>
                <a:cs typeface="Times New Roman"/>
              </a:rPr>
              <a:t>Фировского</a:t>
            </a:r>
            <a:r>
              <a:rPr lang="ru-RU" sz="1600" dirty="0">
                <a:solidFill>
                  <a:prstClr val="black"/>
                </a:solidFill>
                <a:latin typeface="Times New Roman"/>
                <a:ea typeface="Calibri"/>
                <a:cs typeface="Times New Roman"/>
              </a:rPr>
              <a:t> района </a:t>
            </a:r>
            <a:r>
              <a:rPr lang="ru-RU" sz="1600" dirty="0" smtClean="0">
                <a:solidFill>
                  <a:prstClr val="black"/>
                </a:solidFill>
                <a:latin typeface="Times New Roman"/>
                <a:ea typeface="Calibri"/>
                <a:cs typeface="Times New Roman"/>
              </a:rPr>
              <a:t/>
            </a:r>
            <a:br>
              <a:rPr lang="ru-RU" sz="1600" dirty="0" smtClean="0">
                <a:solidFill>
                  <a:prstClr val="black"/>
                </a:solidFill>
                <a:latin typeface="Times New Roman"/>
                <a:ea typeface="Calibri"/>
                <a:cs typeface="Times New Roman"/>
              </a:rPr>
            </a:br>
            <a:r>
              <a:rPr lang="ru-RU" sz="1600" dirty="0" smtClean="0">
                <a:solidFill>
                  <a:srgbClr val="C00000"/>
                </a:solidFill>
                <a:latin typeface="Times New Roman"/>
                <a:ea typeface="Calibri"/>
                <a:cs typeface="Times New Roman"/>
              </a:rPr>
              <a:t>«</a:t>
            </a:r>
            <a:r>
              <a:rPr lang="ru-RU" sz="1600" dirty="0">
                <a:solidFill>
                  <a:srgbClr val="C00000"/>
                </a:solidFill>
                <a:latin typeface="Times New Roman"/>
                <a:ea typeface="Calibri"/>
                <a:cs typeface="Times New Roman"/>
              </a:rPr>
              <a:t>Мечтай! Исследуй! Размышляй</a:t>
            </a:r>
            <a:r>
              <a:rPr lang="ru-RU" sz="1600" dirty="0" smtClean="0">
                <a:solidFill>
                  <a:srgbClr val="C00000"/>
                </a:solidFill>
                <a:latin typeface="Times New Roman"/>
                <a:ea typeface="Calibri"/>
                <a:cs typeface="Times New Roman"/>
              </a:rPr>
              <a:t>!»</a:t>
            </a:r>
            <a:r>
              <a:rPr lang="ru-RU" sz="1600" dirty="0" smtClean="0">
                <a:solidFill>
                  <a:prstClr val="black"/>
                </a:solidFill>
                <a:latin typeface="Times New Roman"/>
                <a:ea typeface="Calibri"/>
                <a:cs typeface="Times New Roman"/>
              </a:rPr>
              <a:t/>
            </a:r>
            <a:br>
              <a:rPr lang="ru-RU" sz="1600" dirty="0" smtClean="0">
                <a:solidFill>
                  <a:prstClr val="black"/>
                </a:solidFill>
                <a:latin typeface="Times New Roman"/>
                <a:ea typeface="Calibri"/>
                <a:cs typeface="Times New Roman"/>
              </a:rPr>
            </a:br>
            <a:r>
              <a:rPr lang="ru-RU" sz="1600" dirty="0">
                <a:solidFill>
                  <a:prstClr val="black"/>
                </a:solidFill>
                <a:latin typeface="Times New Roman"/>
                <a:ea typeface="Calibri"/>
                <a:cs typeface="Times New Roman"/>
              </a:rPr>
              <a:t/>
            </a:r>
            <a:br>
              <a:rPr lang="ru-RU" sz="1600" dirty="0">
                <a:solidFill>
                  <a:prstClr val="black"/>
                </a:solidFill>
                <a:latin typeface="Times New Roman"/>
                <a:ea typeface="Calibri"/>
                <a:cs typeface="Times New Roman"/>
              </a:rPr>
            </a:br>
            <a:r>
              <a:rPr lang="ru-RU" sz="1600" dirty="0" smtClean="0">
                <a:solidFill>
                  <a:prstClr val="black"/>
                </a:solidFill>
                <a:latin typeface="Times New Roman"/>
                <a:ea typeface="Calibri"/>
                <a:cs typeface="Times New Roman"/>
              </a:rPr>
              <a:t/>
            </a:r>
            <a:br>
              <a:rPr lang="ru-RU" sz="1600" dirty="0" smtClean="0">
                <a:solidFill>
                  <a:prstClr val="black"/>
                </a:solidFill>
                <a:latin typeface="Times New Roman"/>
                <a:ea typeface="Calibri"/>
                <a:cs typeface="Times New Roman"/>
              </a:rPr>
            </a:br>
            <a:r>
              <a:rPr lang="ru-RU" sz="1600" dirty="0">
                <a:solidFill>
                  <a:prstClr val="black"/>
                </a:solidFill>
                <a:latin typeface="Times New Roman"/>
                <a:ea typeface="Calibri"/>
                <a:cs typeface="Times New Roman"/>
              </a:rPr>
              <a:t>Д</a:t>
            </a:r>
            <a:r>
              <a:rPr lang="ru-RU" sz="1600" dirty="0" smtClean="0">
                <a:solidFill>
                  <a:prstClr val="black"/>
                </a:solidFill>
                <a:latin typeface="Times New Roman"/>
                <a:ea typeface="Calibri"/>
                <a:cs typeface="Times New Roman"/>
              </a:rPr>
              <a:t>етский исследовательский проект</a:t>
            </a:r>
            <a:r>
              <a:rPr lang="ru-RU" sz="1200" dirty="0" smtClean="0">
                <a:solidFill>
                  <a:prstClr val="black"/>
                </a:solidFill>
                <a:latin typeface="Times New Roman"/>
                <a:ea typeface="Calibri"/>
                <a:cs typeface="Times New Roman"/>
              </a:rPr>
              <a:t/>
            </a:r>
            <a:br>
              <a:rPr lang="ru-RU" sz="1200" dirty="0" smtClean="0">
                <a:solidFill>
                  <a:prstClr val="black"/>
                </a:solidFill>
                <a:latin typeface="Times New Roman"/>
                <a:ea typeface="Calibri"/>
                <a:cs typeface="Times New Roman"/>
              </a:rPr>
            </a:br>
            <a:r>
              <a:rPr lang="ru-RU" sz="1200" dirty="0">
                <a:solidFill>
                  <a:prstClr val="black"/>
                </a:solidFill>
                <a:latin typeface="Times New Roman"/>
                <a:ea typeface="Calibri"/>
                <a:cs typeface="Times New Roman"/>
              </a:rPr>
              <a:t/>
            </a:r>
            <a:br>
              <a:rPr lang="ru-RU" sz="1200" dirty="0">
                <a:solidFill>
                  <a:prstClr val="black"/>
                </a:solidFill>
                <a:latin typeface="Times New Roman"/>
                <a:ea typeface="Calibri"/>
                <a:cs typeface="Times New Roman"/>
              </a:rPr>
            </a:br>
            <a:r>
              <a:rPr lang="ru-RU" sz="1200" dirty="0" smtClean="0">
                <a:solidFill>
                  <a:prstClr val="black"/>
                </a:solidFill>
                <a:latin typeface="Times New Roman"/>
                <a:ea typeface="Calibri"/>
                <a:cs typeface="Times New Roman"/>
              </a:rPr>
              <a:t/>
            </a:r>
            <a:br>
              <a:rPr lang="ru-RU" sz="1200" dirty="0" smtClean="0">
                <a:solidFill>
                  <a:prstClr val="black"/>
                </a:solidFill>
                <a:latin typeface="Times New Roman"/>
                <a:ea typeface="Calibri"/>
                <a:cs typeface="Times New Roman"/>
              </a:rPr>
            </a:br>
            <a:r>
              <a:rPr lang="ru-RU" sz="1200" dirty="0">
                <a:solidFill>
                  <a:prstClr val="black"/>
                </a:solidFill>
                <a:latin typeface="Times New Roman"/>
                <a:ea typeface="Calibri"/>
                <a:cs typeface="Times New Roman"/>
              </a:rPr>
              <a:t/>
            </a:r>
            <a:br>
              <a:rPr lang="ru-RU" sz="1200" dirty="0">
                <a:solidFill>
                  <a:prstClr val="black"/>
                </a:solidFill>
                <a:latin typeface="Times New Roman"/>
                <a:ea typeface="Calibri"/>
                <a:cs typeface="Times New Roman"/>
              </a:rPr>
            </a:br>
            <a:r>
              <a:rPr lang="ru-RU" dirty="0">
                <a:solidFill>
                  <a:prstClr val="black"/>
                </a:solidFill>
                <a:latin typeface="Times New Roman"/>
                <a:ea typeface="Calibri"/>
              </a:rPr>
              <a:t>«</a:t>
            </a:r>
            <a:r>
              <a:rPr lang="ru-RU" dirty="0">
                <a:solidFill>
                  <a:prstClr val="black"/>
                </a:solidFill>
                <a:latin typeface="Times New Roman"/>
                <a:ea typeface="Times New Roman"/>
              </a:rPr>
              <a:t>Дождевой червь – хранитель плодородия</a:t>
            </a:r>
            <a:r>
              <a:rPr lang="ru-RU" dirty="0">
                <a:solidFill>
                  <a:prstClr val="black"/>
                </a:solidFill>
                <a:latin typeface="Times New Roman"/>
                <a:ea typeface="Calibri"/>
              </a:rPr>
              <a:t>»</a:t>
            </a:r>
            <a:endParaRPr lang="ru-RU" dirty="0"/>
          </a:p>
        </p:txBody>
      </p:sp>
    </p:spTree>
    <p:extLst>
      <p:ext uri="{BB962C8B-B14F-4D97-AF65-F5344CB8AC3E}">
        <p14:creationId xmlns:p14="http://schemas.microsoft.com/office/powerpoint/2010/main" val="3749540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817581" y="692696"/>
            <a:ext cx="7175351" cy="4232761"/>
          </a:xfrm>
        </p:spPr>
        <p:txBody>
          <a:bodyPr>
            <a:normAutofit fontScale="90000"/>
          </a:bodyPr>
          <a:lstStyle/>
          <a:p>
            <a:pPr marL="182880" indent="0" algn="ctr">
              <a:buNone/>
            </a:pPr>
            <a:r>
              <a:rPr lang="ru-RU" sz="4000" dirty="0">
                <a:solidFill>
                  <a:srgbClr val="C00000"/>
                </a:solidFill>
                <a:latin typeface="Times New Roman"/>
                <a:ea typeface="Calibri"/>
                <a:cs typeface="Times New Roman"/>
              </a:rPr>
              <a:t>Опыт №1.</a:t>
            </a:r>
            <a:r>
              <a:rPr lang="ru-RU" sz="4000" dirty="0">
                <a:solidFill>
                  <a:srgbClr val="002060"/>
                </a:solidFill>
                <a:latin typeface="Times New Roman"/>
                <a:ea typeface="Calibri"/>
                <a:cs typeface="Times New Roman"/>
              </a:rPr>
              <a:t/>
            </a:r>
            <a:br>
              <a:rPr lang="ru-RU" sz="4000" dirty="0">
                <a:solidFill>
                  <a:srgbClr val="002060"/>
                </a:solidFill>
                <a:latin typeface="Times New Roman"/>
                <a:ea typeface="Calibri"/>
                <a:cs typeface="Times New Roman"/>
              </a:rPr>
            </a:br>
            <a:r>
              <a:rPr lang="ru-RU" sz="4000" dirty="0">
                <a:solidFill>
                  <a:srgbClr val="002060"/>
                </a:solidFill>
                <a:latin typeface="Times New Roman"/>
                <a:ea typeface="Calibri"/>
                <a:cs typeface="Times New Roman"/>
              </a:rPr>
              <a:t>Мы взяли прозрачную банку, наполнили ее слоями: земля, песок, земля.</a:t>
            </a:r>
            <a:br>
              <a:rPr lang="ru-RU" sz="4000" dirty="0">
                <a:solidFill>
                  <a:srgbClr val="002060"/>
                </a:solidFill>
                <a:latin typeface="Times New Roman"/>
                <a:ea typeface="Calibri"/>
                <a:cs typeface="Times New Roman"/>
              </a:rPr>
            </a:br>
            <a:r>
              <a:rPr lang="ru-RU" sz="4000" dirty="0">
                <a:solidFill>
                  <a:srgbClr val="002060"/>
                </a:solidFill>
                <a:latin typeface="Times New Roman"/>
                <a:ea typeface="Calibri"/>
              </a:rPr>
              <a:t>Просматривалась чёткая граница между слоями. Затем поместили туда червей. Банку обернули и поместили в темное место.</a:t>
            </a:r>
            <a:endParaRPr lang="ru-RU" dirty="0"/>
          </a:p>
        </p:txBody>
      </p:sp>
    </p:spTree>
    <p:extLst>
      <p:ext uri="{BB962C8B-B14F-4D97-AF65-F5344CB8AC3E}">
        <p14:creationId xmlns:p14="http://schemas.microsoft.com/office/powerpoint/2010/main" val="1644797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9"/>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5292080" y="1556792"/>
            <a:ext cx="3301585" cy="4319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C:\Users\железяка\Desktop\IMG_20170314_194202.jpg"/>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32656"/>
            <a:ext cx="3435795" cy="4392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933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83568" y="5085184"/>
            <a:ext cx="8064896" cy="1296144"/>
          </a:xfrm>
        </p:spPr>
        <p:txBody>
          <a:bodyPr/>
          <a:lstStyle/>
          <a:p>
            <a:pPr marL="0" indent="0" algn="l">
              <a:buNone/>
            </a:pPr>
            <a:r>
              <a:rPr lang="ru-RU" sz="3100" dirty="0" smtClean="0">
                <a:solidFill>
                  <a:srgbClr val="002060"/>
                </a:solidFill>
                <a:latin typeface="Times New Roman"/>
                <a:ea typeface="Calibri"/>
              </a:rPr>
              <a:t>    Каждый </a:t>
            </a:r>
            <a:r>
              <a:rPr lang="ru-RU" sz="3100" dirty="0">
                <a:solidFill>
                  <a:srgbClr val="002060"/>
                </a:solidFill>
                <a:latin typeface="Times New Roman"/>
                <a:ea typeface="Calibri"/>
              </a:rPr>
              <a:t>день наливали в банку по 1 столовой ложки воды. </a:t>
            </a:r>
            <a:endParaRPr lang="ru-RU" dirty="0"/>
          </a:p>
        </p:txBody>
      </p:sp>
      <p:pic>
        <p:nvPicPr>
          <p:cNvPr id="8" name="Объект 3" descr="G:\плесен и червяк\IMG_20161101_125319.jpg"/>
          <p:cNvPicPr>
            <a:picLocks noGrp="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04664"/>
            <a:ext cx="3096344" cy="4268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Объект 8" descr="G:\плесен и червяк\IMG_20161109_125145.jpg"/>
          <p:cNvPicPr>
            <a:picLocks noGrp="1"/>
          </p:cNvPicPr>
          <p:nvPr>
            <p:ph sz="quarter" idx="14"/>
          </p:nvPr>
        </p:nvPicPr>
        <p:blipFill>
          <a:blip r:embed="rId3" cstate="print">
            <a:extLst>
              <a:ext uri="{28A0092B-C50C-407E-A947-70E740481C1C}">
                <a14:useLocalDpi xmlns:a14="http://schemas.microsoft.com/office/drawing/2010/main" val="0"/>
              </a:ext>
            </a:extLst>
          </a:blip>
          <a:stretch>
            <a:fillRect/>
          </a:stretch>
        </p:blipFill>
        <p:spPr bwMode="auto">
          <a:xfrm>
            <a:off x="5014613" y="476672"/>
            <a:ext cx="3157787" cy="4176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08902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3050"/>
            <a:ext cx="8003232" cy="923702"/>
          </a:xfrm>
        </p:spPr>
        <p:txBody>
          <a:bodyPr>
            <a:normAutofit/>
          </a:bodyPr>
          <a:lstStyle/>
          <a:p>
            <a:pPr marL="0" indent="0">
              <a:buNone/>
            </a:pPr>
            <a:r>
              <a:rPr lang="ru-RU" sz="2000" dirty="0">
                <a:solidFill>
                  <a:srgbClr val="002060"/>
                </a:solidFill>
                <a:latin typeface="Times New Roman"/>
                <a:ea typeface="Calibri"/>
              </a:rPr>
              <a:t>Через 3 недели открыли банку и увидели, что граница « песок-земля» исчезла. Получилась однородная масса. </a:t>
            </a:r>
            <a:endParaRPr lang="ru-RU" dirty="0"/>
          </a:p>
        </p:txBody>
      </p:sp>
      <p:pic>
        <p:nvPicPr>
          <p:cNvPr id="9"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76056" y="1484784"/>
            <a:ext cx="3528753" cy="47050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Текст 7"/>
          <p:cNvSpPr>
            <a:spLocks noGrp="1"/>
          </p:cNvSpPr>
          <p:nvPr>
            <p:ph type="body" sz="half" idx="2"/>
          </p:nvPr>
        </p:nvSpPr>
        <p:spPr>
          <a:xfrm>
            <a:off x="467544" y="1484784"/>
            <a:ext cx="4402832" cy="5001419"/>
          </a:xfrm>
        </p:spPr>
        <p:txBody>
          <a:bodyPr>
            <a:normAutofit/>
          </a:bodyPr>
          <a:lstStyle/>
          <a:p>
            <a:pPr lvl="0" indent="449580" fontAlgn="base">
              <a:lnSpc>
                <a:spcPct val="115000"/>
              </a:lnSpc>
              <a:spcBef>
                <a:spcPct val="0"/>
              </a:spcBef>
            </a:pPr>
            <a:r>
              <a:rPr lang="ru-RU" sz="2800" b="1" dirty="0">
                <a:solidFill>
                  <a:srgbClr val="C00000"/>
                </a:solidFill>
                <a:latin typeface="Times New Roman"/>
                <a:ea typeface="Calibri"/>
                <a:cs typeface="Times New Roman"/>
              </a:rPr>
              <a:t>Вывод:</a:t>
            </a:r>
            <a:r>
              <a:rPr lang="ru-RU" sz="2800" dirty="0">
                <a:solidFill>
                  <a:srgbClr val="C00000"/>
                </a:solidFill>
                <a:latin typeface="Times New Roman"/>
                <a:ea typeface="Calibri"/>
                <a:cs typeface="Times New Roman"/>
              </a:rPr>
              <a:t> пронизывая почву ходами, черви рыхлят её,  перемешивают  почвенные слои и таким образом повышают плодородие почвы. </a:t>
            </a:r>
            <a:endParaRPr lang="ru-RU" sz="2800" dirty="0">
              <a:solidFill>
                <a:srgbClr val="C00000"/>
              </a:solidFill>
              <a:ea typeface="Calibri"/>
              <a:cs typeface="Times New Roman"/>
            </a:endParaRPr>
          </a:p>
          <a:p>
            <a:endParaRPr lang="ru-RU" dirty="0"/>
          </a:p>
        </p:txBody>
      </p:sp>
    </p:spTree>
    <p:extLst>
      <p:ext uri="{BB962C8B-B14F-4D97-AF65-F5344CB8AC3E}">
        <p14:creationId xmlns:p14="http://schemas.microsoft.com/office/powerpoint/2010/main" val="2950500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817581" y="260648"/>
            <a:ext cx="7175351" cy="5328592"/>
          </a:xfrm>
        </p:spPr>
        <p:txBody>
          <a:bodyPr>
            <a:normAutofit/>
          </a:bodyPr>
          <a:lstStyle/>
          <a:p>
            <a:pPr marL="182880" indent="0" algn="ctr">
              <a:buNone/>
            </a:pPr>
            <a:r>
              <a:rPr lang="ru-RU" sz="4000" dirty="0">
                <a:solidFill>
                  <a:srgbClr val="C00000"/>
                </a:solidFill>
                <a:latin typeface="Times New Roman"/>
                <a:ea typeface="Calibri"/>
                <a:cs typeface="Times New Roman"/>
              </a:rPr>
              <a:t>Опыт №2.</a:t>
            </a:r>
            <a:r>
              <a:rPr lang="ru-RU" sz="3600" dirty="0">
                <a:solidFill>
                  <a:srgbClr val="002060"/>
                </a:solidFill>
                <a:ea typeface="Calibri"/>
                <a:cs typeface="Times New Roman"/>
              </a:rPr>
              <a:t/>
            </a:r>
            <a:br>
              <a:rPr lang="ru-RU" sz="3600" dirty="0">
                <a:solidFill>
                  <a:srgbClr val="002060"/>
                </a:solidFill>
                <a:ea typeface="Calibri"/>
                <a:cs typeface="Times New Roman"/>
              </a:rPr>
            </a:br>
            <a:r>
              <a:rPr lang="ru-RU" sz="4000" dirty="0">
                <a:solidFill>
                  <a:srgbClr val="002060"/>
                </a:solidFill>
                <a:latin typeface="Times New Roman"/>
                <a:ea typeface="Calibri"/>
              </a:rPr>
              <a:t>Поместив в эту почву поникшее растение, мы заметили, что растение через месяц стало лучше расти. Листья стали крупнее, куст пышнее.</a:t>
            </a:r>
            <a:endParaRPr lang="ru-RU" sz="4000" dirty="0"/>
          </a:p>
        </p:txBody>
      </p:sp>
    </p:spTree>
    <p:extLst>
      <p:ext uri="{BB962C8B-B14F-4D97-AF65-F5344CB8AC3E}">
        <p14:creationId xmlns:p14="http://schemas.microsoft.com/office/powerpoint/2010/main" val="3371762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idx="1"/>
          </p:nvPr>
        </p:nvSpPr>
        <p:spPr>
          <a:xfrm>
            <a:off x="457200" y="332657"/>
            <a:ext cx="4040188" cy="720080"/>
          </a:xfrm>
        </p:spPr>
        <p:txBody>
          <a:bodyPr/>
          <a:lstStyle/>
          <a:p>
            <a:r>
              <a:rPr lang="ru-RU" sz="2800" b="0" dirty="0">
                <a:solidFill>
                  <a:srgbClr val="002060"/>
                </a:solidFill>
                <a:latin typeface="Candara"/>
                <a:ea typeface="+mj-ea"/>
                <a:cs typeface="+mj-cs"/>
              </a:rPr>
              <a:t>До пересадки.</a:t>
            </a:r>
            <a:endParaRPr lang="ru-RU" dirty="0"/>
          </a:p>
        </p:txBody>
      </p:sp>
      <p:pic>
        <p:nvPicPr>
          <p:cNvPr id="12" name="Объект 6" descr="C:\Users\железяка\Desktop\foto069.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79512" y="1124744"/>
            <a:ext cx="4040188" cy="30301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Текст 9"/>
          <p:cNvSpPr>
            <a:spLocks noGrp="1"/>
          </p:cNvSpPr>
          <p:nvPr>
            <p:ph type="body" sz="quarter" idx="3"/>
          </p:nvPr>
        </p:nvSpPr>
        <p:spPr>
          <a:xfrm>
            <a:off x="5292080" y="476672"/>
            <a:ext cx="3394720" cy="864095"/>
          </a:xfrm>
        </p:spPr>
        <p:txBody>
          <a:bodyPr/>
          <a:lstStyle/>
          <a:p>
            <a:r>
              <a:rPr lang="ru-RU" sz="2800" b="0" dirty="0">
                <a:solidFill>
                  <a:srgbClr val="002060"/>
                </a:solidFill>
                <a:latin typeface="Candara"/>
                <a:ea typeface="+mj-ea"/>
                <a:cs typeface="+mj-cs"/>
              </a:rPr>
              <a:t>Через месяц. </a:t>
            </a:r>
            <a:endParaRPr lang="ru-RU" dirty="0"/>
          </a:p>
        </p:txBody>
      </p:sp>
      <p:pic>
        <p:nvPicPr>
          <p:cNvPr id="13" name="Объект 7" descr="C:\Users\железяка\Desktop\1338416249_spatifillum.jpeg"/>
          <p:cNvPicPr>
            <a:picLocks noGrp="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148064" y="1772816"/>
            <a:ext cx="3528392" cy="2927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Заголовок 3"/>
          <p:cNvSpPr>
            <a:spLocks noGrp="1"/>
          </p:cNvSpPr>
          <p:nvPr>
            <p:ph type="title"/>
          </p:nvPr>
        </p:nvSpPr>
        <p:spPr>
          <a:xfrm>
            <a:off x="539552" y="4797152"/>
            <a:ext cx="8229600" cy="1728192"/>
          </a:xfrm>
        </p:spPr>
        <p:txBody>
          <a:bodyPr>
            <a:normAutofit fontScale="90000"/>
          </a:bodyPr>
          <a:lstStyle/>
          <a:p>
            <a:pPr lvl="0" fontAlgn="base">
              <a:spcAft>
                <a:spcPct val="0"/>
              </a:spcAft>
            </a:pPr>
            <a:r>
              <a:rPr lang="ru-RU" sz="3200" b="1" dirty="0">
                <a:solidFill>
                  <a:srgbClr val="C00000"/>
                </a:solidFill>
                <a:latin typeface="Times New Roman"/>
                <a:ea typeface="Calibri"/>
                <a:cs typeface="Arial" charset="0"/>
              </a:rPr>
              <a:t>Вывод</a:t>
            </a:r>
            <a:r>
              <a:rPr lang="ru-RU" sz="3200" dirty="0">
                <a:solidFill>
                  <a:srgbClr val="C00000"/>
                </a:solidFill>
                <a:latin typeface="Times New Roman"/>
                <a:ea typeface="Calibri"/>
                <a:cs typeface="Arial" charset="0"/>
              </a:rPr>
              <a:t>: дождевые черви улучшили структуру земли</a:t>
            </a:r>
            <a:r>
              <a:rPr lang="ru-RU" sz="1800" dirty="0">
                <a:solidFill>
                  <a:srgbClr val="C00000"/>
                </a:solidFill>
                <a:latin typeface="Times New Roman"/>
                <a:ea typeface="Calibri"/>
                <a:cs typeface="Arial" charset="0"/>
              </a:rPr>
              <a:t>.</a:t>
            </a:r>
            <a:r>
              <a:rPr lang="ru-RU" sz="1800" dirty="0">
                <a:solidFill>
                  <a:srgbClr val="C00000"/>
                </a:solidFill>
                <a:latin typeface="Arial" charset="0"/>
                <a:ea typeface="+mn-ea"/>
                <a:cs typeface="Arial" charset="0"/>
              </a:rPr>
              <a:t/>
            </a:r>
            <a:br>
              <a:rPr lang="ru-RU" sz="1800" dirty="0">
                <a:solidFill>
                  <a:srgbClr val="C00000"/>
                </a:solidFill>
                <a:latin typeface="Arial" charset="0"/>
                <a:ea typeface="+mn-ea"/>
                <a:cs typeface="Arial" charset="0"/>
              </a:rPr>
            </a:br>
            <a:endParaRPr lang="ru-RU" dirty="0"/>
          </a:p>
        </p:txBody>
      </p:sp>
    </p:spTree>
    <p:extLst>
      <p:ext uri="{BB962C8B-B14F-4D97-AF65-F5344CB8AC3E}">
        <p14:creationId xmlns:p14="http://schemas.microsoft.com/office/powerpoint/2010/main" val="4182960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1371600" y="332656"/>
            <a:ext cx="6400800" cy="792088"/>
          </a:xfrm>
        </p:spPr>
        <p:txBody>
          <a:bodyPr>
            <a:normAutofit/>
          </a:bodyPr>
          <a:lstStyle/>
          <a:p>
            <a:pPr algn="ctr"/>
            <a:r>
              <a:rPr lang="ru-RU" sz="3600" dirty="0">
                <a:solidFill>
                  <a:srgbClr val="C00000"/>
                </a:solidFill>
                <a:latin typeface="Times New Roman"/>
                <a:ea typeface="Calibri"/>
                <a:cs typeface="Times New Roman"/>
              </a:rPr>
              <a:t>Выводы.</a:t>
            </a:r>
            <a:endParaRPr lang="ru-RU" sz="3600" dirty="0">
              <a:solidFill>
                <a:srgbClr val="C00000"/>
              </a:solidFill>
            </a:endParaRPr>
          </a:p>
        </p:txBody>
      </p:sp>
      <p:sp>
        <p:nvSpPr>
          <p:cNvPr id="7" name="Заголовок 6"/>
          <p:cNvSpPr>
            <a:spLocks noGrp="1"/>
          </p:cNvSpPr>
          <p:nvPr>
            <p:ph type="ctrTitle"/>
          </p:nvPr>
        </p:nvSpPr>
        <p:spPr>
          <a:xfrm>
            <a:off x="685800" y="1124744"/>
            <a:ext cx="7772400" cy="4752527"/>
          </a:xfrm>
        </p:spPr>
        <p:txBody>
          <a:bodyPr>
            <a:normAutofit fontScale="90000"/>
          </a:bodyPr>
          <a:lstStyle/>
          <a:p>
            <a:pPr indent="0" algn="l">
              <a:lnSpc>
                <a:spcPct val="115000"/>
              </a:lnSpc>
              <a:spcAft>
                <a:spcPts val="0"/>
              </a:spcAft>
              <a:buNone/>
            </a:pPr>
            <a:r>
              <a:rPr lang="ru-RU" sz="2700" dirty="0" smtClean="0">
                <a:effectLst/>
                <a:latin typeface="Times New Roman"/>
                <a:ea typeface="Calibri"/>
                <a:cs typeface="Times New Roman"/>
              </a:rPr>
              <a:t>    Несмотря на то, что земляные черви неприятны на вид и их противно держать в руках, они являются ангелами-хранителями всего живого на земле, хотя и обитают под землёй.</a:t>
            </a:r>
            <a:br>
              <a:rPr lang="ru-RU" sz="2700" dirty="0" smtClean="0">
                <a:effectLst/>
                <a:latin typeface="Times New Roman"/>
                <a:ea typeface="Calibri"/>
                <a:cs typeface="Times New Roman"/>
              </a:rPr>
            </a:br>
            <a:r>
              <a:rPr lang="ru-RU" sz="2700" dirty="0" smtClean="0">
                <a:effectLst/>
                <a:latin typeface="Times New Roman"/>
                <a:ea typeface="Calibri"/>
                <a:cs typeface="Times New Roman"/>
              </a:rPr>
              <a:t> </a:t>
            </a:r>
            <a:br>
              <a:rPr lang="ru-RU" sz="2700" dirty="0" smtClean="0">
                <a:effectLst/>
                <a:latin typeface="Times New Roman"/>
                <a:ea typeface="Calibri"/>
                <a:cs typeface="Times New Roman"/>
              </a:rPr>
            </a:br>
            <a:r>
              <a:rPr lang="ru-RU" sz="2700" dirty="0" smtClean="0">
                <a:effectLst/>
                <a:latin typeface="Times New Roman"/>
                <a:ea typeface="Calibri"/>
                <a:cs typeface="Times New Roman"/>
              </a:rPr>
              <a:t>       Отсутствие дождевых червей в почве означает, что почвенные условия неблагоприятны для их жизнедеятельности, и, как  следствие, плодородие почвы крайне низкое. </a:t>
            </a:r>
            <a:r>
              <a:rPr lang="ru-RU" sz="3600" dirty="0">
                <a:ea typeface="Calibri"/>
                <a:cs typeface="Times New Roman"/>
              </a:rPr>
              <a:t/>
            </a:r>
            <a:br>
              <a:rPr lang="ru-RU" sz="3600" dirty="0">
                <a:ea typeface="Calibri"/>
                <a:cs typeface="Times New Roman"/>
              </a:rPr>
            </a:br>
            <a:endParaRPr lang="ru-RU" dirty="0"/>
          </a:p>
        </p:txBody>
      </p:sp>
    </p:spTree>
    <p:extLst>
      <p:ext uri="{BB962C8B-B14F-4D97-AF65-F5344CB8AC3E}">
        <p14:creationId xmlns:p14="http://schemas.microsoft.com/office/powerpoint/2010/main" val="3441623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276872"/>
            <a:ext cx="8229600" cy="3312368"/>
          </a:xfrm>
        </p:spPr>
        <p:txBody>
          <a:bodyPr>
            <a:normAutofit/>
          </a:bodyPr>
          <a:lstStyle/>
          <a:p>
            <a:pPr marL="0" lvl="0" indent="0">
              <a:spcBef>
                <a:spcPct val="20000"/>
              </a:spcBef>
              <a:buNone/>
            </a:pPr>
            <a:r>
              <a:rPr lang="ru-RU" sz="5400" dirty="0">
                <a:solidFill>
                  <a:srgbClr val="C00000"/>
                </a:solidFill>
                <a:latin typeface="Candara"/>
                <a:ea typeface="+mn-ea"/>
                <a:cs typeface="+mn-cs"/>
              </a:rPr>
              <a:t>Спасибо за внимание!</a:t>
            </a:r>
            <a:br>
              <a:rPr lang="ru-RU" sz="5400" dirty="0">
                <a:solidFill>
                  <a:srgbClr val="C00000"/>
                </a:solidFill>
                <a:latin typeface="Candara"/>
                <a:ea typeface="+mn-ea"/>
                <a:cs typeface="+mn-cs"/>
              </a:rPr>
            </a:br>
            <a:endParaRPr lang="ru-RU" dirty="0"/>
          </a:p>
        </p:txBody>
      </p:sp>
    </p:spTree>
    <p:extLst>
      <p:ext uri="{BB962C8B-B14F-4D97-AF65-F5344CB8AC3E}">
        <p14:creationId xmlns:p14="http://schemas.microsoft.com/office/powerpoint/2010/main" val="902778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467544" y="1484784"/>
            <a:ext cx="8424936" cy="4824536"/>
          </a:xfrm>
        </p:spPr>
        <p:txBody>
          <a:bodyPr>
            <a:normAutofit/>
          </a:bodyPr>
          <a:lstStyle/>
          <a:p>
            <a:pPr marL="136525" lvl="0" algn="l">
              <a:lnSpc>
                <a:spcPct val="115000"/>
              </a:lnSpc>
              <a:buClr>
                <a:srgbClr val="31B6FD"/>
              </a:buClr>
              <a:buSzPct val="100000"/>
            </a:pPr>
            <a:r>
              <a:rPr lang="ru-RU" sz="2400" dirty="0">
                <a:solidFill>
                  <a:srgbClr val="002060"/>
                </a:solidFill>
                <a:latin typeface="Candara"/>
                <a:ea typeface="Times New Roman"/>
                <a:cs typeface="Times New Roman"/>
              </a:rPr>
              <a:t>Почва - верхний плодородный слой земли, образовавшийся под влиянием растений, животных, микроорганизмов и климата. </a:t>
            </a:r>
            <a:r>
              <a:rPr lang="ru-RU" sz="2400" dirty="0">
                <a:solidFill>
                  <a:srgbClr val="002060"/>
                </a:solidFill>
                <a:latin typeface="Candara"/>
                <a:ea typeface="Calibri"/>
                <a:cs typeface="Times New Roman"/>
              </a:rPr>
              <a:t>Родители рассказали мне о том, что плодородный слой очень тонкий и его надо беречь. Для того чтобы он образовывался, происходит очень много процессов. </a:t>
            </a:r>
            <a:r>
              <a:rPr lang="ru-RU" sz="2400" dirty="0">
                <a:solidFill>
                  <a:srgbClr val="002060"/>
                </a:solidFill>
                <a:latin typeface="Candara"/>
                <a:ea typeface="Times New Roman"/>
                <a:cs typeface="Times New Roman"/>
              </a:rPr>
              <a:t>Например, дождевые черви принимают участие в образовании перегноя, который повышает плодородие почвы. Я заинтересовалась  этим вопросом и решила провести собственное исследование по изучению роли дождевых червей в улучшении структуры почвы.</a:t>
            </a:r>
            <a:endParaRPr lang="ru-RU" sz="2400" dirty="0">
              <a:solidFill>
                <a:srgbClr val="002060"/>
              </a:solidFill>
              <a:latin typeface="Candara"/>
              <a:ea typeface="Calibri"/>
              <a:cs typeface="Times New Roman"/>
            </a:endParaRPr>
          </a:p>
          <a:p>
            <a:endParaRPr lang="ru-RU" dirty="0"/>
          </a:p>
        </p:txBody>
      </p:sp>
      <p:sp>
        <p:nvSpPr>
          <p:cNvPr id="4" name="Заголовок 3"/>
          <p:cNvSpPr>
            <a:spLocks noGrp="1"/>
          </p:cNvSpPr>
          <p:nvPr>
            <p:ph type="ctrTitle"/>
          </p:nvPr>
        </p:nvSpPr>
        <p:spPr>
          <a:xfrm>
            <a:off x="685800" y="548681"/>
            <a:ext cx="7772400" cy="792087"/>
          </a:xfrm>
        </p:spPr>
        <p:txBody>
          <a:bodyPr/>
          <a:lstStyle/>
          <a:p>
            <a:pPr marL="182880" indent="0" algn="ctr">
              <a:buNone/>
            </a:pPr>
            <a:r>
              <a:rPr lang="ru-RU" sz="3200" dirty="0">
                <a:solidFill>
                  <a:srgbClr val="002060"/>
                </a:solidFill>
                <a:latin typeface="Times New Roman"/>
                <a:ea typeface="Calibri"/>
                <a:cs typeface="Times New Roman"/>
              </a:rPr>
              <a:t>Актуальность темы:</a:t>
            </a:r>
            <a:endParaRPr lang="ru-RU" dirty="0"/>
          </a:p>
        </p:txBody>
      </p:sp>
    </p:spTree>
    <p:extLst>
      <p:ext uri="{BB962C8B-B14F-4D97-AF65-F5344CB8AC3E}">
        <p14:creationId xmlns:p14="http://schemas.microsoft.com/office/powerpoint/2010/main" val="1022524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3568" y="476672"/>
            <a:ext cx="8136903" cy="2808312"/>
          </a:xfrm>
        </p:spPr>
        <p:txBody>
          <a:bodyPr>
            <a:normAutofit fontScale="90000"/>
          </a:bodyPr>
          <a:lstStyle/>
          <a:p>
            <a:pPr marL="0" lvl="0" indent="0" algn="ctr">
              <a:lnSpc>
                <a:spcPct val="115000"/>
              </a:lnSpc>
              <a:spcBef>
                <a:spcPct val="20000"/>
              </a:spcBef>
              <a:buNone/>
            </a:pPr>
            <a:r>
              <a:rPr lang="ru-RU" sz="3200" b="1" dirty="0">
                <a:solidFill>
                  <a:srgbClr val="002060"/>
                </a:solidFill>
                <a:latin typeface="Candara"/>
                <a:ea typeface="Calibri"/>
                <a:cs typeface="Times New Roman"/>
              </a:rPr>
              <a:t>Гипотеза исследования: </a:t>
            </a:r>
            <a:r>
              <a:rPr lang="ru-RU" sz="3200" b="1" dirty="0" smtClean="0">
                <a:solidFill>
                  <a:srgbClr val="002060"/>
                </a:solidFill>
                <a:latin typeface="Candara"/>
                <a:ea typeface="Calibri"/>
                <a:cs typeface="Times New Roman"/>
              </a:rPr>
              <a:t/>
            </a:r>
            <a:br>
              <a:rPr lang="ru-RU" sz="3200" b="1" dirty="0" smtClean="0">
                <a:solidFill>
                  <a:srgbClr val="002060"/>
                </a:solidFill>
                <a:latin typeface="Candara"/>
                <a:ea typeface="Calibri"/>
                <a:cs typeface="Times New Roman"/>
              </a:rPr>
            </a:br>
            <a:r>
              <a:rPr lang="ru-RU" sz="3200" b="1" dirty="0">
                <a:solidFill>
                  <a:srgbClr val="002060"/>
                </a:solidFill>
                <a:latin typeface="Candara"/>
                <a:ea typeface="Calibri"/>
                <a:cs typeface="Times New Roman"/>
              </a:rPr>
              <a:t/>
            </a:r>
            <a:br>
              <a:rPr lang="ru-RU" sz="3200" b="1" dirty="0">
                <a:solidFill>
                  <a:srgbClr val="002060"/>
                </a:solidFill>
                <a:latin typeface="Candara"/>
                <a:ea typeface="Calibri"/>
                <a:cs typeface="Times New Roman"/>
              </a:rPr>
            </a:br>
            <a:r>
              <a:rPr lang="ru-RU" sz="3200" dirty="0">
                <a:solidFill>
                  <a:srgbClr val="002060"/>
                </a:solidFill>
                <a:latin typeface="Candara"/>
                <a:ea typeface="Calibri"/>
                <a:cs typeface="Times New Roman"/>
              </a:rPr>
              <a:t>предположим, что в почве не будет червей , что будет?</a:t>
            </a:r>
            <a:r>
              <a:rPr lang="ru-RU" sz="3200" dirty="0">
                <a:solidFill>
                  <a:srgbClr val="002060"/>
                </a:solidFill>
                <a:ea typeface="Calibri"/>
                <a:cs typeface="Times New Roman"/>
              </a:rPr>
              <a:t/>
            </a:r>
            <a:br>
              <a:rPr lang="ru-RU" sz="3200" dirty="0">
                <a:solidFill>
                  <a:srgbClr val="002060"/>
                </a:solidFill>
                <a:ea typeface="Calibri"/>
                <a:cs typeface="Times New Roman"/>
              </a:rPr>
            </a:br>
            <a:endParaRPr lang="ru-RU" dirty="0"/>
          </a:p>
        </p:txBody>
      </p:sp>
      <p:pic>
        <p:nvPicPr>
          <p:cNvPr id="7" name="Содержимое 3" descr="Снимок.PNG"/>
          <p:cNvPicPr>
            <a:picLocks noGrp="1" noChangeAspect="1"/>
          </p:cNvPicPr>
          <p:nvPr>
            <p:ph sz="quarter" idx="13"/>
          </p:nvPr>
        </p:nvPicPr>
        <p:blipFill>
          <a:blip r:embed="rId2"/>
          <a:srcRect/>
          <a:stretch>
            <a:fillRect/>
          </a:stretch>
        </p:blipFill>
        <p:spPr bwMode="auto">
          <a:xfrm>
            <a:off x="2483768" y="3645024"/>
            <a:ext cx="5256584" cy="2591162"/>
          </a:xfrm>
          <a:prstGeom prst="rect">
            <a:avLst/>
          </a:prstGeom>
          <a:noFill/>
          <a:ln w="9525">
            <a:noFill/>
            <a:miter lim="800000"/>
            <a:headEnd/>
            <a:tailEnd/>
          </a:ln>
        </p:spPr>
      </p:pic>
    </p:spTree>
    <p:extLst>
      <p:ext uri="{BB962C8B-B14F-4D97-AF65-F5344CB8AC3E}">
        <p14:creationId xmlns:p14="http://schemas.microsoft.com/office/powerpoint/2010/main" val="142107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539552" y="1340768"/>
            <a:ext cx="8424936" cy="4298032"/>
          </a:xfrm>
        </p:spPr>
        <p:txBody>
          <a:bodyPr>
            <a:normAutofit/>
          </a:bodyPr>
          <a:lstStyle/>
          <a:p>
            <a:endParaRPr lang="ru-RU" sz="2400" dirty="0">
              <a:solidFill>
                <a:srgbClr val="002060"/>
              </a:solidFill>
              <a:latin typeface="Candara"/>
              <a:ea typeface="Calibri"/>
            </a:endParaRPr>
          </a:p>
          <a:p>
            <a:r>
              <a:rPr lang="ru-RU" sz="2400" dirty="0" smtClean="0">
                <a:solidFill>
                  <a:srgbClr val="002060"/>
                </a:solidFill>
                <a:latin typeface="Candara"/>
                <a:ea typeface="Calibri"/>
              </a:rPr>
              <a:t>      Сформировать </a:t>
            </a:r>
            <a:r>
              <a:rPr lang="ru-RU" sz="2400" dirty="0">
                <a:solidFill>
                  <a:srgbClr val="002060"/>
                </a:solidFill>
                <a:latin typeface="Candara"/>
                <a:ea typeface="Calibri"/>
              </a:rPr>
              <a:t>представление о дождевых червях и их пользе для почвы. Выяснить, какова роль дождевых червей в природе, какую пользу они приносят окружающей среде</a:t>
            </a:r>
            <a:endParaRPr lang="ru-RU" dirty="0"/>
          </a:p>
        </p:txBody>
      </p:sp>
      <p:sp>
        <p:nvSpPr>
          <p:cNvPr id="4" name="Заголовок 3"/>
          <p:cNvSpPr>
            <a:spLocks noGrp="1"/>
          </p:cNvSpPr>
          <p:nvPr>
            <p:ph type="ctrTitle"/>
          </p:nvPr>
        </p:nvSpPr>
        <p:spPr>
          <a:xfrm>
            <a:off x="685800" y="260649"/>
            <a:ext cx="7772400" cy="1152127"/>
          </a:xfrm>
        </p:spPr>
        <p:txBody>
          <a:bodyPr/>
          <a:lstStyle/>
          <a:p>
            <a:pPr marL="182880" indent="0" algn="ctr">
              <a:buNone/>
            </a:pPr>
            <a:r>
              <a:rPr lang="ru-RU" sz="2800" dirty="0" smtClean="0">
                <a:solidFill>
                  <a:srgbClr val="7030A0"/>
                </a:solidFill>
                <a:latin typeface="Times New Roman"/>
                <a:ea typeface="Calibri"/>
              </a:rPr>
              <a:t/>
            </a:r>
            <a:br>
              <a:rPr lang="ru-RU" sz="2800" dirty="0" smtClean="0">
                <a:solidFill>
                  <a:srgbClr val="7030A0"/>
                </a:solidFill>
                <a:latin typeface="Times New Roman"/>
                <a:ea typeface="Calibri"/>
              </a:rPr>
            </a:br>
            <a:r>
              <a:rPr lang="ru-RU" sz="2800" dirty="0" smtClean="0">
                <a:solidFill>
                  <a:srgbClr val="7030A0"/>
                </a:solidFill>
                <a:latin typeface="Times New Roman"/>
                <a:ea typeface="Calibri"/>
              </a:rPr>
              <a:t>Цель </a:t>
            </a:r>
            <a:r>
              <a:rPr lang="ru-RU" sz="2800" dirty="0">
                <a:solidFill>
                  <a:srgbClr val="7030A0"/>
                </a:solidFill>
                <a:latin typeface="Times New Roman"/>
                <a:ea typeface="Calibri"/>
              </a:rPr>
              <a:t>проекта.</a:t>
            </a:r>
            <a:endParaRPr lang="ru-RU" dirty="0"/>
          </a:p>
        </p:txBody>
      </p:sp>
      <p:pic>
        <p:nvPicPr>
          <p:cNvPr id="6" name="Содержимое 3" descr="img7.jpg"/>
          <p:cNvPicPr>
            <a:picLocks noChangeAspect="1"/>
          </p:cNvPicPr>
          <p:nvPr/>
        </p:nvPicPr>
        <p:blipFill>
          <a:blip r:embed="rId2"/>
          <a:srcRect/>
          <a:stretch>
            <a:fillRect/>
          </a:stretch>
        </p:blipFill>
        <p:spPr bwMode="auto">
          <a:xfrm>
            <a:off x="1835696" y="3789040"/>
            <a:ext cx="6267356" cy="2587652"/>
          </a:xfrm>
          <a:prstGeom prst="rect">
            <a:avLst/>
          </a:prstGeom>
          <a:noFill/>
          <a:ln w="9525">
            <a:noFill/>
            <a:miter lim="800000"/>
            <a:headEnd/>
            <a:tailEnd/>
          </a:ln>
        </p:spPr>
      </p:pic>
    </p:spTree>
    <p:extLst>
      <p:ext uri="{BB962C8B-B14F-4D97-AF65-F5344CB8AC3E}">
        <p14:creationId xmlns:p14="http://schemas.microsoft.com/office/powerpoint/2010/main" val="34479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p:val>
                                            <p:fltVal val="0"/>
                                          </p:val>
                                        </p:tav>
                                        <p:tav tm="100000">
                                          <p:val>
                                            <p:strVal val="#ppt_w"/>
                                          </p:val>
                                        </p:tav>
                                      </p:tavLst>
                                    </p:anim>
                                    <p:anim calcmode="lin" valueType="num">
                                      <p:cBhvr>
                                        <p:cTn id="8" dur="5000" fill="hold"/>
                                        <p:tgtEl>
                                          <p:spTgt spid="6"/>
                                        </p:tgtEl>
                                        <p:attrNameLst>
                                          <p:attrName>ppt_h</p:attrName>
                                        </p:attrNameLst>
                                      </p:cBhvr>
                                      <p:tavLst>
                                        <p:tav tm="0">
                                          <p:val>
                                            <p:fltVal val="0"/>
                                          </p:val>
                                        </p:tav>
                                        <p:tav tm="100000">
                                          <p:val>
                                            <p:strVal val="#ppt_h"/>
                                          </p:val>
                                        </p:tav>
                                      </p:tavLst>
                                    </p:anim>
                                    <p:animEffect transition="in" filter="fade">
                                      <p:cBhvr>
                                        <p:cTn id="9"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1371600" y="1340768"/>
            <a:ext cx="6400800" cy="4298032"/>
          </a:xfrm>
        </p:spPr>
        <p:txBody>
          <a:bodyPr>
            <a:normAutofit/>
          </a:bodyPr>
          <a:lstStyle/>
          <a:p>
            <a:pPr marL="274320" lvl="0" indent="-274320" algn="l">
              <a:buClr>
                <a:srgbClr val="31B6FD"/>
              </a:buClr>
              <a:buSzPct val="100000"/>
              <a:buFont typeface="Symbol" pitchFamily="18" charset="2"/>
              <a:buChar char=""/>
            </a:pPr>
            <a:r>
              <a:rPr lang="ru-RU" sz="2400" b="1" dirty="0">
                <a:solidFill>
                  <a:srgbClr val="002060"/>
                </a:solidFill>
                <a:latin typeface="Candara"/>
                <a:ea typeface="Calibri"/>
              </a:rPr>
              <a:t>расширить представление о дождевых червях;</a:t>
            </a:r>
          </a:p>
          <a:p>
            <a:pPr marL="136525" lvl="0" algn="l">
              <a:buClr>
                <a:srgbClr val="31B6FD"/>
              </a:buClr>
              <a:buSzPct val="100000"/>
            </a:pPr>
            <a:endParaRPr lang="ru-RU" sz="2400" b="1" dirty="0">
              <a:solidFill>
                <a:srgbClr val="002060"/>
              </a:solidFill>
              <a:latin typeface="Candara"/>
              <a:ea typeface="Calibri"/>
            </a:endParaRPr>
          </a:p>
          <a:p>
            <a:pPr marL="274320" lvl="0" indent="-274320" algn="l">
              <a:buClr>
                <a:srgbClr val="31B6FD"/>
              </a:buClr>
              <a:buSzPct val="100000"/>
              <a:buFont typeface="Symbol" pitchFamily="18" charset="2"/>
              <a:buChar char=""/>
            </a:pPr>
            <a:r>
              <a:rPr lang="ru-RU" sz="2400" b="1" dirty="0">
                <a:solidFill>
                  <a:srgbClr val="002060"/>
                </a:solidFill>
                <a:latin typeface="Candara"/>
                <a:ea typeface="Calibri"/>
              </a:rPr>
              <a:t> научиться бережно к ним относиться;</a:t>
            </a:r>
          </a:p>
          <a:p>
            <a:pPr marL="136525" lvl="0" algn="l">
              <a:buClr>
                <a:srgbClr val="31B6FD"/>
              </a:buClr>
              <a:buSzPct val="100000"/>
            </a:pPr>
            <a:endParaRPr lang="ru-RU" sz="2400" b="1" dirty="0">
              <a:solidFill>
                <a:srgbClr val="002060"/>
              </a:solidFill>
              <a:latin typeface="Candara"/>
              <a:ea typeface="Calibri"/>
            </a:endParaRPr>
          </a:p>
          <a:p>
            <a:pPr marL="274320" lvl="0" indent="-274320" algn="l">
              <a:buClr>
                <a:srgbClr val="31B6FD"/>
              </a:buClr>
              <a:buSzPct val="100000"/>
              <a:buFont typeface="Symbol" pitchFamily="18" charset="2"/>
              <a:buChar char=""/>
            </a:pPr>
            <a:r>
              <a:rPr lang="ru-RU" sz="2400" b="1" dirty="0">
                <a:solidFill>
                  <a:srgbClr val="002060"/>
                </a:solidFill>
                <a:latin typeface="Candara"/>
                <a:ea typeface="Calibri"/>
              </a:rPr>
              <a:t>раскрыть роль дождевого червя в формировании почвы. </a:t>
            </a:r>
            <a:endParaRPr lang="ru-RU" sz="2400" b="1" dirty="0">
              <a:solidFill>
                <a:srgbClr val="002060"/>
              </a:solidFill>
              <a:latin typeface="Candara"/>
            </a:endParaRPr>
          </a:p>
          <a:p>
            <a:endParaRPr lang="ru-RU" dirty="0"/>
          </a:p>
        </p:txBody>
      </p:sp>
      <p:sp>
        <p:nvSpPr>
          <p:cNvPr id="4" name="Заголовок 3"/>
          <p:cNvSpPr>
            <a:spLocks noGrp="1"/>
          </p:cNvSpPr>
          <p:nvPr>
            <p:ph type="ctrTitle"/>
          </p:nvPr>
        </p:nvSpPr>
        <p:spPr>
          <a:xfrm>
            <a:off x="685800" y="332657"/>
            <a:ext cx="7772400" cy="1152127"/>
          </a:xfrm>
        </p:spPr>
        <p:txBody>
          <a:bodyPr/>
          <a:lstStyle/>
          <a:p>
            <a:pPr marL="182880" indent="0" algn="ctr">
              <a:buNone/>
            </a:pPr>
            <a:r>
              <a:rPr lang="ru-RU" sz="2800" dirty="0">
                <a:solidFill>
                  <a:srgbClr val="002060"/>
                </a:solidFill>
                <a:latin typeface="Times New Roman"/>
                <a:ea typeface="Calibri"/>
              </a:rPr>
              <a:t>Задачи проекта:</a:t>
            </a:r>
            <a:endParaRPr lang="ru-RU" dirty="0"/>
          </a:p>
        </p:txBody>
      </p:sp>
    </p:spTree>
    <p:extLst>
      <p:ext uri="{BB962C8B-B14F-4D97-AF65-F5344CB8AC3E}">
        <p14:creationId xmlns:p14="http://schemas.microsoft.com/office/powerpoint/2010/main" val="1888051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1371600" y="1556792"/>
            <a:ext cx="6400800" cy="4082008"/>
          </a:xfrm>
        </p:spPr>
        <p:txBody>
          <a:bodyPr>
            <a:normAutofit fontScale="92500" lnSpcReduction="10000"/>
          </a:bodyPr>
          <a:lstStyle/>
          <a:p>
            <a:pPr marL="342900" lvl="0" indent="-342900" algn="l">
              <a:lnSpc>
                <a:spcPct val="115000"/>
              </a:lnSpc>
              <a:buClr>
                <a:srgbClr val="31B6FD"/>
              </a:buClr>
              <a:buSzPct val="100000"/>
              <a:buFont typeface="+mj-lt"/>
              <a:buAutoNum type="arabicPeriod"/>
            </a:pPr>
            <a:r>
              <a:rPr kumimoji="0" lang="ru-RU" sz="2400" b="1" i="0" u="none" strike="noStrike" kern="150" cap="none" spc="0" normalizeH="0" baseline="0" noProof="0" dirty="0" smtClean="0">
                <a:ln>
                  <a:noFill/>
                </a:ln>
                <a:solidFill>
                  <a:srgbClr val="002060"/>
                </a:solidFill>
                <a:effectLst/>
                <a:uLnTx/>
                <a:uFillTx/>
                <a:latin typeface="Candara"/>
                <a:ea typeface="Andale Sans UI"/>
                <a:cs typeface="Times New Roman"/>
              </a:rPr>
              <a:t>Сбор информации.</a:t>
            </a:r>
          </a:p>
          <a:p>
            <a:pPr marL="342900" lvl="0" indent="-342900" algn="l">
              <a:lnSpc>
                <a:spcPct val="115000"/>
              </a:lnSpc>
              <a:buClr>
                <a:srgbClr val="31B6FD"/>
              </a:buClr>
              <a:buSzPct val="100000"/>
              <a:buFont typeface="+mj-lt"/>
              <a:buAutoNum type="arabicPeriod"/>
            </a:pPr>
            <a:endParaRPr lang="ru-RU" sz="2000" b="1" dirty="0">
              <a:solidFill>
                <a:srgbClr val="002060"/>
              </a:solidFill>
              <a:ea typeface="Calibri"/>
              <a:cs typeface="Times New Roman"/>
            </a:endParaRPr>
          </a:p>
          <a:p>
            <a:pPr marL="342900" lvl="0" indent="-342900" algn="l">
              <a:lnSpc>
                <a:spcPct val="115000"/>
              </a:lnSpc>
              <a:buClr>
                <a:srgbClr val="31B6FD"/>
              </a:buClr>
              <a:buSzPct val="100000"/>
              <a:buFont typeface="+mj-lt"/>
              <a:buAutoNum type="arabicPeriod"/>
            </a:pPr>
            <a:r>
              <a:rPr kumimoji="0" lang="ru-RU" sz="2400" b="1" i="0" u="none" strike="noStrike" kern="150" cap="none" spc="0" normalizeH="0" baseline="0" noProof="0" dirty="0" smtClean="0">
                <a:ln>
                  <a:noFill/>
                </a:ln>
                <a:solidFill>
                  <a:srgbClr val="002060"/>
                </a:solidFill>
                <a:effectLst/>
                <a:uLnTx/>
                <a:uFillTx/>
                <a:latin typeface="Candara"/>
                <a:ea typeface="Andale Sans UI"/>
                <a:cs typeface="Times New Roman"/>
              </a:rPr>
              <a:t>Проведение опыта. Обработка результатов.</a:t>
            </a:r>
          </a:p>
          <a:p>
            <a:pPr marL="342900" lvl="0" indent="-342900" algn="l">
              <a:lnSpc>
                <a:spcPct val="115000"/>
              </a:lnSpc>
              <a:buClr>
                <a:srgbClr val="31B6FD"/>
              </a:buClr>
              <a:buSzPct val="100000"/>
              <a:buFont typeface="+mj-lt"/>
              <a:buAutoNum type="arabicPeriod"/>
            </a:pPr>
            <a:endParaRPr lang="ru-RU" sz="2000" b="1" dirty="0">
              <a:solidFill>
                <a:srgbClr val="002060"/>
              </a:solidFill>
              <a:ea typeface="Calibri"/>
              <a:cs typeface="Times New Roman"/>
            </a:endParaRPr>
          </a:p>
          <a:p>
            <a:pPr marL="342900" lvl="0" indent="-342900" algn="l">
              <a:lnSpc>
                <a:spcPct val="115000"/>
              </a:lnSpc>
              <a:buClr>
                <a:srgbClr val="31B6FD"/>
              </a:buClr>
              <a:buSzPct val="100000"/>
              <a:buFont typeface="+mj-lt"/>
              <a:buAutoNum type="arabicPeriod"/>
            </a:pPr>
            <a:r>
              <a:rPr kumimoji="0" lang="ru-RU" sz="2400" b="1" i="0" u="none" strike="noStrike" kern="150" cap="none" spc="0" normalizeH="0" baseline="0" noProof="0" dirty="0" smtClean="0">
                <a:ln>
                  <a:noFill/>
                </a:ln>
                <a:solidFill>
                  <a:srgbClr val="002060"/>
                </a:solidFill>
                <a:effectLst/>
                <a:uLnTx/>
                <a:uFillTx/>
                <a:latin typeface="Candara"/>
                <a:ea typeface="Andale Sans UI"/>
                <a:cs typeface="Times New Roman"/>
              </a:rPr>
              <a:t>Подведение итогов.</a:t>
            </a:r>
          </a:p>
          <a:p>
            <a:pPr marL="342900" lvl="0" indent="-342900" algn="l">
              <a:lnSpc>
                <a:spcPct val="115000"/>
              </a:lnSpc>
              <a:buClr>
                <a:srgbClr val="31B6FD"/>
              </a:buClr>
              <a:buSzPct val="100000"/>
              <a:buFont typeface="+mj-lt"/>
              <a:buAutoNum type="arabicPeriod"/>
            </a:pPr>
            <a:endParaRPr lang="ru-RU" sz="2000" b="1" dirty="0">
              <a:solidFill>
                <a:srgbClr val="002060"/>
              </a:solidFill>
              <a:ea typeface="Calibri"/>
              <a:cs typeface="Times New Roman"/>
            </a:endParaRPr>
          </a:p>
          <a:p>
            <a:pPr marL="342900" lvl="0" indent="-342900" algn="l">
              <a:lnSpc>
                <a:spcPct val="115000"/>
              </a:lnSpc>
              <a:buClr>
                <a:srgbClr val="31B6FD"/>
              </a:buClr>
              <a:buSzPct val="100000"/>
              <a:buFont typeface="+mj-lt"/>
              <a:buAutoNum type="arabicPeriod"/>
            </a:pPr>
            <a:r>
              <a:rPr kumimoji="0" lang="ru-RU" sz="2400" b="1" i="0" u="none" strike="noStrike" kern="150" cap="none" spc="0" normalizeH="0" baseline="0" noProof="0" dirty="0" smtClean="0">
                <a:ln>
                  <a:noFill/>
                </a:ln>
                <a:solidFill>
                  <a:srgbClr val="002060"/>
                </a:solidFill>
                <a:effectLst/>
                <a:uLnTx/>
                <a:uFillTx/>
                <a:latin typeface="Candara"/>
                <a:ea typeface="Andale Sans UI"/>
                <a:cs typeface="Times New Roman"/>
              </a:rPr>
              <a:t>Оформление презентации.</a:t>
            </a:r>
          </a:p>
          <a:p>
            <a:pPr marL="342900" lvl="0" indent="-342900" algn="l">
              <a:lnSpc>
                <a:spcPct val="115000"/>
              </a:lnSpc>
              <a:buClr>
                <a:srgbClr val="31B6FD"/>
              </a:buClr>
              <a:buSzPct val="100000"/>
              <a:buFont typeface="+mj-lt"/>
              <a:buAutoNum type="arabicPeriod"/>
            </a:pPr>
            <a:endParaRPr kumimoji="0" lang="ru-RU" sz="2400" b="1" i="0" u="none" strike="noStrike" kern="150" cap="none" spc="0" normalizeH="0" baseline="0" noProof="0" dirty="0" smtClean="0">
              <a:ln>
                <a:noFill/>
              </a:ln>
              <a:solidFill>
                <a:srgbClr val="002060"/>
              </a:solidFill>
              <a:effectLst/>
              <a:uLnTx/>
              <a:uFillTx/>
              <a:latin typeface="Candara"/>
              <a:ea typeface="Andale Sans UI"/>
              <a:cs typeface="Times New Roman"/>
            </a:endParaRPr>
          </a:p>
          <a:p>
            <a:pPr marL="342900" lvl="0" indent="-342900" algn="l">
              <a:lnSpc>
                <a:spcPct val="115000"/>
              </a:lnSpc>
              <a:buClr>
                <a:srgbClr val="31B6FD"/>
              </a:buClr>
              <a:buSzPct val="100000"/>
              <a:buFont typeface="+mj-lt"/>
              <a:buAutoNum type="arabicPeriod"/>
            </a:pPr>
            <a:r>
              <a:rPr kumimoji="0" lang="ru-RU" sz="2400" b="1" i="0" u="none" strike="noStrike" kern="150" cap="none" spc="0" normalizeH="0" baseline="0" noProof="0" dirty="0" smtClean="0">
                <a:ln>
                  <a:noFill/>
                </a:ln>
                <a:solidFill>
                  <a:srgbClr val="002060"/>
                </a:solidFill>
                <a:effectLst/>
                <a:uLnTx/>
                <a:uFillTx/>
                <a:latin typeface="Candara"/>
                <a:ea typeface="Andale Sans UI"/>
                <a:cs typeface="+mn-cs"/>
              </a:rPr>
              <a:t>Подготовка устного сообщения.</a:t>
            </a:r>
            <a:endParaRPr lang="ru-RU" sz="2400" b="1" dirty="0">
              <a:solidFill>
                <a:srgbClr val="002060"/>
              </a:solidFill>
              <a:latin typeface="Candara"/>
            </a:endParaRPr>
          </a:p>
          <a:p>
            <a:endParaRPr lang="ru-RU" dirty="0"/>
          </a:p>
        </p:txBody>
      </p:sp>
      <p:sp>
        <p:nvSpPr>
          <p:cNvPr id="4" name="Заголовок 3"/>
          <p:cNvSpPr>
            <a:spLocks noGrp="1"/>
          </p:cNvSpPr>
          <p:nvPr>
            <p:ph type="ctrTitle"/>
          </p:nvPr>
        </p:nvSpPr>
        <p:spPr>
          <a:xfrm>
            <a:off x="827584" y="332656"/>
            <a:ext cx="7772400" cy="1470025"/>
          </a:xfrm>
        </p:spPr>
        <p:txBody>
          <a:bodyPr/>
          <a:lstStyle/>
          <a:p>
            <a:pPr marL="182880" indent="0" algn="ctr">
              <a:buNone/>
            </a:pPr>
            <a:r>
              <a:rPr lang="ru-RU" sz="3200" kern="150" dirty="0">
                <a:solidFill>
                  <a:prstClr val="black"/>
                </a:solidFill>
                <a:latin typeface="Times New Roman"/>
                <a:ea typeface="Andale Sans UI"/>
                <a:cs typeface="Times New Roman"/>
              </a:rPr>
              <a:t>Этапы работы:</a:t>
            </a:r>
            <a:endParaRPr lang="ru-RU" dirty="0"/>
          </a:p>
        </p:txBody>
      </p:sp>
    </p:spTree>
    <p:extLst>
      <p:ext uri="{BB962C8B-B14F-4D97-AF65-F5344CB8AC3E}">
        <p14:creationId xmlns:p14="http://schemas.microsoft.com/office/powerpoint/2010/main" val="2881831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1371600" y="1268760"/>
            <a:ext cx="6400800" cy="4370040"/>
          </a:xfrm>
        </p:spPr>
        <p:txBody>
          <a:bodyPr>
            <a:normAutofit/>
          </a:bodyPr>
          <a:lstStyle/>
          <a:p>
            <a:pPr marL="136525" lvl="0" algn="l">
              <a:lnSpc>
                <a:spcPct val="115000"/>
              </a:lnSpc>
              <a:buClr>
                <a:srgbClr val="31B6FD"/>
              </a:buClr>
              <a:buSzPct val="100000"/>
            </a:pPr>
            <a:r>
              <a:rPr kumimoji="0" lang="ru-RU" sz="2400" b="0" i="0" u="none" strike="noStrike" kern="150" cap="none" spc="0" normalizeH="0" baseline="0" noProof="0" dirty="0" smtClean="0">
                <a:ln>
                  <a:noFill/>
                </a:ln>
                <a:solidFill>
                  <a:srgbClr val="002060"/>
                </a:solidFill>
                <a:effectLst/>
                <a:uLnTx/>
                <a:uFillTx/>
                <a:latin typeface="Candara"/>
                <a:ea typeface="Andale Sans UI"/>
                <a:cs typeface="Times New Roman"/>
              </a:rPr>
              <a:t>1.Теоретические методы (сбор информации о червях).</a:t>
            </a:r>
          </a:p>
          <a:p>
            <a:pPr marL="136525" lvl="0" algn="l">
              <a:lnSpc>
                <a:spcPct val="115000"/>
              </a:lnSpc>
              <a:buClr>
                <a:srgbClr val="31B6FD"/>
              </a:buClr>
              <a:buSzPct val="100000"/>
            </a:pPr>
            <a:endParaRPr lang="ru-RU" sz="2000" dirty="0">
              <a:solidFill>
                <a:srgbClr val="002060"/>
              </a:solidFill>
              <a:ea typeface="Calibri"/>
              <a:cs typeface="Times New Roman"/>
            </a:endParaRPr>
          </a:p>
          <a:p>
            <a:pPr marL="136525" lvl="0" algn="l">
              <a:lnSpc>
                <a:spcPct val="115000"/>
              </a:lnSpc>
              <a:buClr>
                <a:srgbClr val="31B6FD"/>
              </a:buClr>
              <a:buSzPct val="100000"/>
            </a:pPr>
            <a:r>
              <a:rPr kumimoji="0" lang="ru-RU" sz="2400" b="0" i="0" u="none" strike="noStrike" kern="150" cap="none" spc="0" normalizeH="0" baseline="0" noProof="0" dirty="0" smtClean="0">
                <a:ln>
                  <a:noFill/>
                </a:ln>
                <a:solidFill>
                  <a:srgbClr val="002060"/>
                </a:solidFill>
                <a:effectLst/>
                <a:uLnTx/>
                <a:uFillTx/>
                <a:latin typeface="Candara"/>
                <a:ea typeface="Andale Sans UI"/>
                <a:cs typeface="Times New Roman"/>
              </a:rPr>
              <a:t>2. Практические методы (эксперимент). </a:t>
            </a:r>
            <a:endParaRPr lang="ru-RU" sz="2000" dirty="0">
              <a:solidFill>
                <a:srgbClr val="002060"/>
              </a:solidFill>
              <a:ea typeface="Calibri"/>
              <a:cs typeface="Times New Roman"/>
            </a:endParaRPr>
          </a:p>
          <a:p>
            <a:endParaRPr lang="ru-RU" dirty="0"/>
          </a:p>
        </p:txBody>
      </p:sp>
      <p:sp>
        <p:nvSpPr>
          <p:cNvPr id="4" name="Заголовок 3"/>
          <p:cNvSpPr>
            <a:spLocks noGrp="1"/>
          </p:cNvSpPr>
          <p:nvPr>
            <p:ph type="ctrTitle"/>
          </p:nvPr>
        </p:nvSpPr>
        <p:spPr>
          <a:xfrm>
            <a:off x="685800" y="332657"/>
            <a:ext cx="7772400" cy="1224135"/>
          </a:xfrm>
        </p:spPr>
        <p:txBody>
          <a:bodyPr/>
          <a:lstStyle/>
          <a:p>
            <a:pPr marL="182880" indent="0" algn="ctr">
              <a:buNone/>
            </a:pPr>
            <a:r>
              <a:rPr lang="de-DE" sz="3600" kern="150" dirty="0" err="1">
                <a:solidFill>
                  <a:prstClr val="black"/>
                </a:solidFill>
                <a:latin typeface="Times New Roman"/>
                <a:ea typeface="Andale Sans UI"/>
                <a:cs typeface="Times New Roman"/>
              </a:rPr>
              <a:t>Методы</a:t>
            </a:r>
            <a:r>
              <a:rPr lang="de-DE" sz="3600" kern="150" dirty="0">
                <a:solidFill>
                  <a:prstClr val="black"/>
                </a:solidFill>
                <a:latin typeface="Times New Roman"/>
                <a:ea typeface="Andale Sans UI"/>
                <a:cs typeface="Times New Roman"/>
              </a:rPr>
              <a:t> </a:t>
            </a:r>
            <a:r>
              <a:rPr lang="de-DE" sz="3600" kern="150" dirty="0" err="1">
                <a:solidFill>
                  <a:prstClr val="black"/>
                </a:solidFill>
                <a:latin typeface="Times New Roman"/>
                <a:ea typeface="Andale Sans UI"/>
                <a:cs typeface="Times New Roman"/>
              </a:rPr>
              <a:t>работы</a:t>
            </a:r>
            <a:r>
              <a:rPr lang="de-DE" sz="3600" kern="150" dirty="0">
                <a:solidFill>
                  <a:prstClr val="black"/>
                </a:solidFill>
                <a:latin typeface="Times New Roman"/>
                <a:ea typeface="Andale Sans UI"/>
                <a:cs typeface="Times New Roman"/>
              </a:rPr>
              <a:t>:</a:t>
            </a:r>
            <a:endParaRPr lang="ru-RU" dirty="0"/>
          </a:p>
        </p:txBody>
      </p:sp>
    </p:spTree>
    <p:extLst>
      <p:ext uri="{BB962C8B-B14F-4D97-AF65-F5344CB8AC3E}">
        <p14:creationId xmlns:p14="http://schemas.microsoft.com/office/powerpoint/2010/main" val="2427414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611560" y="1124744"/>
            <a:ext cx="8136904" cy="5400600"/>
          </a:xfrm>
        </p:spPr>
        <p:txBody>
          <a:bodyPr>
            <a:normAutofit/>
          </a:bodyPr>
          <a:lstStyle/>
          <a:p>
            <a:pPr marL="274320" lvl="0" indent="-274320" algn="l">
              <a:lnSpc>
                <a:spcPct val="115000"/>
              </a:lnSpc>
              <a:buClr>
                <a:srgbClr val="31B6FD"/>
              </a:buClr>
              <a:buSzPct val="100000"/>
              <a:buFont typeface="Symbol" pitchFamily="18" charset="2"/>
              <a:buChar char=""/>
            </a:pPr>
            <a:r>
              <a:rPr lang="ru-RU" sz="1400" b="1" dirty="0">
                <a:solidFill>
                  <a:srgbClr val="000000"/>
                </a:solidFill>
                <a:latin typeface="Candara"/>
                <a:ea typeface="Times New Roman"/>
                <a:cs typeface="Times New Roman"/>
              </a:rPr>
              <a:t>Виды дождевых червей</a:t>
            </a:r>
            <a:endParaRPr lang="ru-RU" sz="1400" dirty="0">
              <a:solidFill>
                <a:srgbClr val="073E87"/>
              </a:solidFill>
              <a:latin typeface="Candara"/>
              <a:ea typeface="Calibri"/>
              <a:cs typeface="Times New Roman"/>
            </a:endParaRPr>
          </a:p>
          <a:p>
            <a:pPr marL="136525" lvl="0" algn="l">
              <a:buClr>
                <a:srgbClr val="31B6FD"/>
              </a:buClr>
              <a:buSzPct val="100000"/>
            </a:pPr>
            <a:r>
              <a:rPr lang="ru-RU" sz="1400" dirty="0">
                <a:solidFill>
                  <a:srgbClr val="000000"/>
                </a:solidFill>
                <a:latin typeface="Candara"/>
                <a:ea typeface="Times New Roman"/>
              </a:rPr>
              <a:t>По особенностям биологии дождевых червей можно разделить на два типа: к первому относятся черви, питающиеся на поверхности почвы, ко второму — питающиеся в почве</a:t>
            </a:r>
          </a:p>
          <a:p>
            <a:pPr marL="274320" lvl="0" indent="-274320" algn="l">
              <a:lnSpc>
                <a:spcPct val="115000"/>
              </a:lnSpc>
              <a:buClr>
                <a:srgbClr val="31B6FD"/>
              </a:buClr>
              <a:buSzPct val="100000"/>
              <a:buFont typeface="Symbol" pitchFamily="18" charset="2"/>
              <a:buChar char=""/>
            </a:pPr>
            <a:r>
              <a:rPr lang="ru-RU" sz="1400" b="1" i="1" dirty="0">
                <a:solidFill>
                  <a:srgbClr val="000000"/>
                </a:solidFill>
                <a:latin typeface="Candara"/>
                <a:ea typeface="Calibri"/>
                <a:cs typeface="Times New Roman"/>
              </a:rPr>
              <a:t>Строение дождевых</a:t>
            </a:r>
            <a:endParaRPr lang="ru-RU" sz="1400" dirty="0">
              <a:solidFill>
                <a:srgbClr val="073E87"/>
              </a:solidFill>
              <a:latin typeface="Candara"/>
              <a:ea typeface="Calibri"/>
              <a:cs typeface="Times New Roman"/>
            </a:endParaRPr>
          </a:p>
          <a:p>
            <a:pPr marL="136525" lvl="0" algn="l">
              <a:lnSpc>
                <a:spcPct val="115000"/>
              </a:lnSpc>
              <a:spcBef>
                <a:spcPts val="1000"/>
              </a:spcBef>
              <a:buClr>
                <a:srgbClr val="31B6FD"/>
              </a:buClr>
              <a:buSzPct val="100000"/>
            </a:pPr>
            <a:r>
              <a:rPr lang="ru-RU" sz="1400" dirty="0">
                <a:solidFill>
                  <a:srgbClr val="000000"/>
                </a:solidFill>
                <a:latin typeface="Candara"/>
                <a:ea typeface="Times New Roman"/>
                <a:cs typeface="Times New Roman"/>
              </a:rPr>
              <a:t>Длина особей, которые распространены на территории России варьируется в пределах от 2 до 30 сантиметров. Всё тело поделено на сегменты, их может быть от 80 до 300. Передвигается дождевой червь с помощью очень маленьких щетинок, которые располагаются на каждом сегменте тела, за исключением самого первого. Щетинок на одном сегменте может быть от 8 до 20.</a:t>
            </a:r>
          </a:p>
          <a:p>
            <a:pPr marL="274320" lvl="0" indent="-274320" algn="l">
              <a:lnSpc>
                <a:spcPct val="115000"/>
              </a:lnSpc>
              <a:buClr>
                <a:srgbClr val="31B6FD"/>
              </a:buClr>
              <a:buSzPct val="100000"/>
              <a:buFont typeface="Symbol" pitchFamily="18" charset="2"/>
              <a:buChar char=""/>
            </a:pPr>
            <a:r>
              <a:rPr lang="ru-RU" sz="1400" b="1" dirty="0">
                <a:solidFill>
                  <a:srgbClr val="000000"/>
                </a:solidFill>
                <a:latin typeface="Candara"/>
                <a:ea typeface="Times New Roman"/>
                <a:cs typeface="Times New Roman"/>
              </a:rPr>
              <a:t>Образ жизни червей</a:t>
            </a:r>
            <a:endParaRPr lang="ru-RU" sz="1100" dirty="0">
              <a:solidFill>
                <a:srgbClr val="073E87"/>
              </a:solidFill>
              <a:ea typeface="Calibri"/>
              <a:cs typeface="Times New Roman"/>
            </a:endParaRPr>
          </a:p>
          <a:p>
            <a:pPr marL="136525" lvl="0" algn="l">
              <a:buClr>
                <a:srgbClr val="31B6FD"/>
              </a:buClr>
              <a:buSzPct val="100000"/>
            </a:pPr>
            <a:r>
              <a:rPr lang="ru-RU" sz="1400" dirty="0">
                <a:solidFill>
                  <a:srgbClr val="000000"/>
                </a:solidFill>
                <a:latin typeface="Candara"/>
                <a:ea typeface="Times New Roman"/>
              </a:rPr>
              <a:t>По образу жизни черви — животные ночные, и ночью можно наблюдать, как они копошатся повсюду в большом количестве, оставаясь при этом своими хвостами в норках</a:t>
            </a:r>
          </a:p>
          <a:p>
            <a:pPr marL="274320" lvl="0" indent="-274320" algn="l">
              <a:buClr>
                <a:srgbClr val="31B6FD"/>
              </a:buClr>
              <a:buSzPct val="100000"/>
              <a:buFont typeface="Symbol" pitchFamily="18" charset="2"/>
              <a:buChar char=""/>
            </a:pPr>
            <a:endParaRPr lang="ru-RU" sz="1400" b="1" dirty="0">
              <a:solidFill>
                <a:srgbClr val="4F81BD"/>
              </a:solidFill>
              <a:latin typeface="Candara"/>
              <a:ea typeface="Times New Roman"/>
              <a:cs typeface="Times New Roman"/>
            </a:endParaRPr>
          </a:p>
          <a:p>
            <a:pPr marL="274320" lvl="0" indent="-274320" algn="l">
              <a:lnSpc>
                <a:spcPct val="115000"/>
              </a:lnSpc>
              <a:buClr>
                <a:srgbClr val="31B6FD"/>
              </a:buClr>
              <a:buSzPct val="100000"/>
              <a:buFont typeface="Symbol" pitchFamily="18" charset="2"/>
              <a:buChar char=""/>
            </a:pPr>
            <a:r>
              <a:rPr lang="ru-RU" sz="1400" b="1" dirty="0">
                <a:solidFill>
                  <a:srgbClr val="000000"/>
                </a:solidFill>
                <a:latin typeface="Candara"/>
                <a:ea typeface="Times New Roman"/>
                <a:cs typeface="Times New Roman"/>
              </a:rPr>
              <a:t>Питание дождевых червей</a:t>
            </a:r>
            <a:endParaRPr lang="ru-RU" sz="1400" dirty="0">
              <a:solidFill>
                <a:srgbClr val="073E87"/>
              </a:solidFill>
              <a:latin typeface="Candara"/>
              <a:ea typeface="Calibri"/>
              <a:cs typeface="Times New Roman"/>
            </a:endParaRPr>
          </a:p>
          <a:p>
            <a:pPr marL="136525" lvl="0" algn="l">
              <a:buClr>
                <a:srgbClr val="31B6FD"/>
              </a:buClr>
              <a:buSzPct val="100000"/>
            </a:pPr>
            <a:r>
              <a:rPr lang="ru-RU" sz="1400" dirty="0">
                <a:solidFill>
                  <a:srgbClr val="000000"/>
                </a:solidFill>
                <a:latin typeface="Candara"/>
                <a:ea typeface="Times New Roman"/>
              </a:rPr>
              <a:t>Дождевые черви всеядны. Они заглатывают огромное количество земли, из которой усваивают органические вещества, точно так же поедают они большое количество всевозможных полусгнивших листьев, за исключением очень твердых или обладающих неприятным для них запахом</a:t>
            </a:r>
            <a:endParaRPr lang="ru-RU" sz="1400" dirty="0">
              <a:solidFill>
                <a:srgbClr val="073E87"/>
              </a:solidFill>
              <a:latin typeface="Candara"/>
            </a:endParaRPr>
          </a:p>
          <a:p>
            <a:endParaRPr lang="ru-RU" dirty="0"/>
          </a:p>
        </p:txBody>
      </p:sp>
      <p:sp>
        <p:nvSpPr>
          <p:cNvPr id="4" name="Заголовок 3"/>
          <p:cNvSpPr>
            <a:spLocks noGrp="1"/>
          </p:cNvSpPr>
          <p:nvPr>
            <p:ph type="ctrTitle"/>
          </p:nvPr>
        </p:nvSpPr>
        <p:spPr>
          <a:xfrm>
            <a:off x="827584" y="404664"/>
            <a:ext cx="7772400" cy="792088"/>
          </a:xfrm>
        </p:spPr>
        <p:txBody>
          <a:bodyPr/>
          <a:lstStyle/>
          <a:p>
            <a:pPr marL="182880" indent="0" algn="ctr">
              <a:buNone/>
            </a:pPr>
            <a:r>
              <a:rPr lang="ru-RU" sz="2800" dirty="0" smtClean="0">
                <a:solidFill>
                  <a:srgbClr val="FF0000"/>
                </a:solidFill>
                <a:latin typeface="Times New Roman"/>
                <a:ea typeface="Calibri"/>
              </a:rPr>
              <a:t>Сбор </a:t>
            </a:r>
            <a:r>
              <a:rPr lang="ru-RU" sz="2800" dirty="0">
                <a:solidFill>
                  <a:srgbClr val="FF0000"/>
                </a:solidFill>
                <a:latin typeface="Times New Roman"/>
                <a:ea typeface="Calibri"/>
              </a:rPr>
              <a:t>информации.</a:t>
            </a:r>
            <a:endParaRPr lang="ru-RU" dirty="0"/>
          </a:p>
        </p:txBody>
      </p:sp>
    </p:spTree>
    <p:extLst>
      <p:ext uri="{BB962C8B-B14F-4D97-AF65-F5344CB8AC3E}">
        <p14:creationId xmlns:p14="http://schemas.microsoft.com/office/powerpoint/2010/main" val="865915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260648"/>
            <a:ext cx="8424935" cy="2232248"/>
          </a:xfrm>
        </p:spPr>
        <p:txBody>
          <a:bodyPr>
            <a:normAutofit/>
          </a:bodyPr>
          <a:lstStyle/>
          <a:p>
            <a:pPr marL="0" indent="0" algn="ctr">
              <a:buNone/>
            </a:pPr>
            <a:r>
              <a:rPr lang="ru-RU" sz="2800" dirty="0" smtClean="0">
                <a:solidFill>
                  <a:srgbClr val="C00000"/>
                </a:solidFill>
                <a:latin typeface="Times New Roman"/>
                <a:ea typeface="Calibri"/>
                <a:cs typeface="Times New Roman"/>
              </a:rPr>
              <a:t>Экспериментальная деятельность.</a:t>
            </a:r>
            <a:r>
              <a:rPr lang="ru-RU" sz="2800" dirty="0" smtClean="0">
                <a:solidFill>
                  <a:srgbClr val="C00000"/>
                </a:solidFill>
                <a:latin typeface="Times New Roman"/>
                <a:ea typeface="Calibri"/>
                <a:cs typeface="Times New Roman"/>
              </a:rPr>
              <a:t/>
            </a:r>
            <a:br>
              <a:rPr lang="ru-RU" sz="2800" dirty="0" smtClean="0">
                <a:solidFill>
                  <a:srgbClr val="C00000"/>
                </a:solidFill>
                <a:latin typeface="Times New Roman"/>
                <a:ea typeface="Calibri"/>
                <a:cs typeface="Times New Roman"/>
              </a:rPr>
            </a:br>
            <a:r>
              <a:rPr lang="ru-RU" sz="2400" dirty="0" smtClean="0">
                <a:solidFill>
                  <a:srgbClr val="000000"/>
                </a:solidFill>
                <a:latin typeface="Times New Roman"/>
                <a:ea typeface="Times New Roman"/>
                <a:cs typeface="Times New Roman"/>
              </a:rPr>
              <a:t>Мы </a:t>
            </a:r>
            <a:r>
              <a:rPr lang="ru-RU" sz="2400" dirty="0">
                <a:solidFill>
                  <a:srgbClr val="000000"/>
                </a:solidFill>
                <a:latin typeface="Times New Roman"/>
                <a:ea typeface="Times New Roman"/>
                <a:cs typeface="Times New Roman"/>
              </a:rPr>
              <a:t>  рассмотрели дождевого червяка, которого принесли с огорода.   У него мы посчитали колечки, их было около  90, точнее посчитать не получилось, потому что червь не хочет сидеть смирно. </a:t>
            </a:r>
            <a:endParaRPr lang="ru-RU" dirty="0"/>
          </a:p>
        </p:txBody>
      </p:sp>
      <p:pic>
        <p:nvPicPr>
          <p:cNvPr id="6" name="Объект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83568" y="2420888"/>
            <a:ext cx="2956081" cy="39446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Объект 7"/>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292080" y="2492896"/>
            <a:ext cx="2869537" cy="3829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01222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44</TotalTime>
  <Words>465</Words>
  <Application>Microsoft Office PowerPoint</Application>
  <PresentationFormat>Экран (4:3)</PresentationFormat>
  <Paragraphs>54</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Воздушный поток</vt:lpstr>
      <vt:lpstr>Муниципальное бюджетное общеобразовательное учреждение   Жуковская начальная общеобразовательная школа Муниципальный фестиваль исследовательских, творческих и проектных работ среди воспитанников дошкольных образовательных учреждений Фировского района  «Мечтай! Исследуй! Размышляй!»   Детский исследовательский проект    «Дождевой червь – хранитель плодородия»</vt:lpstr>
      <vt:lpstr>Актуальность темы:</vt:lpstr>
      <vt:lpstr>Гипотеза исследования:   предположим, что в почве не будет червей , что будет? </vt:lpstr>
      <vt:lpstr> Цель проекта.</vt:lpstr>
      <vt:lpstr>Задачи проекта:</vt:lpstr>
      <vt:lpstr>Этапы работы:</vt:lpstr>
      <vt:lpstr>Методы работы:</vt:lpstr>
      <vt:lpstr>Сбор информации.</vt:lpstr>
      <vt:lpstr>Экспериментальная деятельность. Мы   рассмотрели дождевого червяка, которого принесли с огорода.   У него мы посчитали колечки, их было около  90, точнее посчитать не получилось, потому что червь не хочет сидеть смирно. </vt:lpstr>
      <vt:lpstr>Опыт №1. Мы взяли прозрачную банку, наполнили ее слоями: земля, песок, земля. Просматривалась чёткая граница между слоями. Затем поместили туда червей. Банку обернули и поместили в темное место.</vt:lpstr>
      <vt:lpstr>Презентация PowerPoint</vt:lpstr>
      <vt:lpstr>    Каждый день наливали в банку по 1 столовой ложки воды. </vt:lpstr>
      <vt:lpstr>Через 3 недели открыли банку и увидели, что граница « песок-земля» исчезла. Получилась однородная масса. </vt:lpstr>
      <vt:lpstr>Опыт №2. Поместив в эту почву поникшее растение, мы заметили, что растение через месяц стало лучше расти. Листья стали крупнее, куст пышнее.</vt:lpstr>
      <vt:lpstr>Вывод: дождевые черви улучшили структуру земли. </vt:lpstr>
      <vt:lpstr>    Несмотря на то, что земляные черви неприятны на вид и их противно держать в руках, они являются ангелами-хранителями всего живого на земле, хотя и обитают под землёй.          Отсутствие дождевых червей в почве означает, что почвенные условия неблагоприятны для их жизнедеятельности, и, как  следствие, плодородие почвы крайне низкое.  </vt:lpstr>
      <vt:lpstr>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общеобразовательное учреждение   Жуковская начальная общеобразовательная школа Муниципальный фестиваль исследовательских, творческих и проектных работ среди воспитанников дошкольных образовательных учреждений Фировского района «Мечтай! Исследуй! Размышляй!»   Детский исследовательский проект  «Дождевой червь – хранитель плодородия»</dc:title>
  <dc:creator>железяка</dc:creator>
  <cp:lastModifiedBy>железяка</cp:lastModifiedBy>
  <cp:revision>6</cp:revision>
  <dcterms:created xsi:type="dcterms:W3CDTF">2017-03-13T17:45:05Z</dcterms:created>
  <dcterms:modified xsi:type="dcterms:W3CDTF">2017-03-14T18:11:21Z</dcterms:modified>
</cp:coreProperties>
</file>